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81" r:id="rId3"/>
    <p:sldId id="345" r:id="rId4"/>
    <p:sldId id="339" r:id="rId5"/>
    <p:sldId id="375" r:id="rId6"/>
    <p:sldId id="363" r:id="rId7"/>
  </p:sldIdLst>
  <p:sldSz cx="12192000" cy="6858000"/>
  <p:notesSz cx="6735445" cy="98659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coe corina HD" initials="sc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94434" autoAdjust="0"/>
  </p:normalViewPr>
  <p:slideViewPr>
    <p:cSldViewPr snapToGrid="0" showGuides="1">
      <p:cViewPr varScale="1">
        <p:scale>
          <a:sx n="109" d="100"/>
          <a:sy n="109" d="100"/>
        </p:scale>
        <p:origin x="522" y="102"/>
      </p:cViewPr>
      <p:guideLst>
        <p:guide orient="horz" pos="43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C57C0-E4D8-4E54-8AF2-817D733FD745}" type="datetimeFigureOut">
              <a:rPr lang="en-US" smtClean="0"/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C442F-4871-476E-90B4-99B21B2EDA7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8BA2A-BA94-4E71-8143-C1F20EBFE9C7}" type="datetimeFigureOut">
              <a:rPr lang="en-US" smtClean="0"/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 smtClean="0"/>
              <a:t>Clic pentru editare stiluri text Coordonator</a:t>
            </a:r>
            <a:endParaRPr lang="ro-RO" smtClean="0"/>
          </a:p>
          <a:p>
            <a:pPr lvl="1"/>
            <a:r>
              <a:rPr lang="ro-RO" smtClean="0"/>
              <a:t>Al doilea nivel</a:t>
            </a:r>
            <a:endParaRPr lang="ro-RO" smtClean="0"/>
          </a:p>
          <a:p>
            <a:pPr lvl="2"/>
            <a:r>
              <a:rPr lang="ro-RO" smtClean="0"/>
              <a:t>Al treilea nivel</a:t>
            </a:r>
            <a:endParaRPr lang="ro-RO" smtClean="0"/>
          </a:p>
          <a:p>
            <a:pPr lvl="3"/>
            <a:r>
              <a:rPr lang="ro-RO" smtClean="0"/>
              <a:t>Al patrulea nivel</a:t>
            </a:r>
            <a:endParaRPr lang="ro-RO" smtClean="0"/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C3825-BE53-4C1A-92E9-00DA07E18D8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10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/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16"/>
            <p:cNvSpPr/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7" name="Freeform 18"/>
            <p:cNvSpPr/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19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F14F3C-645A-45A2-8406-B65E4E43DA41}" type="datetimeFigureOut">
              <a:rPr lang="en-US"/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5F05BB-627F-42E8-9FEA-DD479F7CA119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FB3AA-336E-4EF1-8113-5E9DEB97C6B3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C2EF83-2904-4F67-A22C-2DCFF1E2123D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Chevron 15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CC52-36A9-4B8F-B60A-E396C164A4DC}" type="datetimeFigureOut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98775F-1870-4D68-81C5-E7B34784CB90}" type="slidenum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421C1-88D1-4ED1-A5DA-1AC46D1EC033}" type="datetimeFigureOut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DE7EBD-F1D3-4D0D-9644-FD3B43425EC7}" type="slidenum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27EF-7E0E-4608-9DBA-5E4E8EBF2B5B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2ACD5-175B-436A-95D2-F111CCE32605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58BFE-8818-4D2F-929E-92197168CCB6}" type="datetimeFigureOut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8C65E-0EEF-48C5-A036-22F75C30C004}" type="slidenum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3E1A7-6D86-46B0-82F8-77CCEECD7AED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4241B-F554-40F0-8BFE-CB252D05B263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A630E-6DA7-44AE-A6E8-DE9A44A7713C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2F2B7-7FAA-4CA5-B6FC-3FF91D973485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Freeform 15"/>
          <p:cNvSpPr/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Triangle 16"/>
          <p:cNvSpPr/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8" name="Straight Connector 18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9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Chevron 20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8695FA0-E30B-4197-A9A0-C6062532012E}" type="datetimeFigureOut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CB146-62A4-445B-AE20-3CFF1A9F3B07}" type="slidenum">
              <a:rPr lang="en-US">
                <a:solidFill>
                  <a:prstClr val="white"/>
                </a:solidFill>
              </a:rPr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8096E-B944-4450-A1FD-297FD9B352BA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61E31-414F-41D4-A427-3C8CCE3F9F81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F2E94-85C3-4251-A01D-E64DDBBF8079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BE31B-2E10-4E70-966B-D3ED5EF24B55}" type="slidenum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F00"/>
            </a:gs>
            <a:gs pos="100000">
              <a:srgbClr val="00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27" name="Freeform 11"/>
          <p:cNvSpPr/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ight Triangle 13"/>
          <p:cNvSpPr/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ro-RO" smtClean="0"/>
              <a:t>Click to edit Master text styles</a:t>
            </a:r>
            <a:endParaRPr lang="en-US" altLang="ro-RO" smtClean="0"/>
          </a:p>
          <a:p>
            <a:pPr lvl="1"/>
            <a:r>
              <a:rPr lang="en-US" altLang="ro-RO" smtClean="0"/>
              <a:t>Second level</a:t>
            </a:r>
            <a:endParaRPr lang="en-US" altLang="ro-RO" smtClean="0"/>
          </a:p>
          <a:p>
            <a:pPr lvl="2"/>
            <a:r>
              <a:rPr lang="en-US" altLang="ro-RO" smtClean="0"/>
              <a:t>Third level</a:t>
            </a:r>
            <a:endParaRPr lang="en-US" altLang="ro-RO" smtClean="0"/>
          </a:p>
          <a:p>
            <a:pPr lvl="3"/>
            <a:r>
              <a:rPr lang="en-US" altLang="ro-RO" smtClean="0"/>
              <a:t>Fourth level</a:t>
            </a:r>
            <a:endParaRPr lang="en-US" altLang="ro-RO" smtClean="0"/>
          </a:p>
          <a:p>
            <a:pPr lvl="4"/>
            <a:r>
              <a:rPr lang="en-US" altLang="ro-RO" smtClean="0"/>
              <a:t>Fifth level</a:t>
            </a:r>
            <a:endParaRPr lang="en-US" altLang="ro-RO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4B8F74-25BE-4DBA-A535-6C2FDD976F27}" type="datetimeFigureOut">
              <a:rPr lang="en-US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8C193C-B75E-4D55-B23A-851AF7C49C59}" type="slidenum">
              <a:rPr lang="en-US">
                <a:solidFill>
                  <a:prstClr val="black"/>
                </a:solidFill>
                <a:cs typeface="Arial" panose="020B0604020202020204" pitchFamily="34" charset="0"/>
              </a:rPr>
            </a:fld>
            <a:endParaRPr lang="en-US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</p:titleStyle>
    <p:bodyStyle>
      <a:lvl1pPr marL="365125" indent="-255905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030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155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2258240" y="2552302"/>
            <a:ext cx="697400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STUDIU DE CAZ - violen</a:t>
            </a:r>
            <a:r>
              <a:rPr lang="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ță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extrem</a:t>
            </a:r>
            <a:r>
              <a:rPr lang="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între minori, cazul Vinga, jude</a:t>
            </a:r>
            <a:r>
              <a:rPr lang="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 Arad</a:t>
            </a:r>
            <a:endParaRPr lang="ro-RO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reptunghi 2"/>
          <p:cNvSpPr/>
          <p:nvPr/>
        </p:nvSpPr>
        <p:spPr>
          <a:xfrm>
            <a:off x="696036" y="250913"/>
            <a:ext cx="11013742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800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07000"/>
              </a:lnSpc>
              <a:buFont typeface="Times New Roman" panose="02020603050405020304" pitchFamily="18" charset="0"/>
              <a:buChar char="-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56870" y="251460"/>
            <a:ext cx="11655425" cy="77241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Incidentul din 08 mai 2026, de la Liceul Tehnologic (înv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ăță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mânt primar, gimnazial, liceal) din comuna Vinga, jude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ul Arad. Dotat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cu camere de supraveghere video, sistem detec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ie/efrac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ie, paz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uman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control acces.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Un elev de 12 ani, de la clasa a V-a, în pauza de la ora 11.00, aflându-se în sala de clas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i-a înjunghiat cu un cu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it de buc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rie, de mari dimensiuni, un coleg de aceea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vârst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aplicându-i cinci lovituri în zona spatelui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a mâinii stângi. 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Victima a fost transportat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cu 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ni grave la Spitalul de Copii din Timi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oara unde a fost operat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a primit îngrijiri medicale. 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Elevul victim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exercitat o perioad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de timp nedeterminat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iuni de tip bullying asupra autorului, cei doi jucându-se uneori împreun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în mediul extra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colar. 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Starea conflictual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dintre cei doi nu a fost adus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 cuno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tin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colii sau a p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ilor de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tre niciunul dintre elevi</a:t>
            </a:r>
            <a:r>
              <a:rPr lang="ro-RO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Cazul este potrivit pentru abordarea de ast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zi întrucât permite discutarea mai multor dimensiuni: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Escaladarea conflictului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Prevenirea violen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Identificarea semnalelor de alarm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endParaRPr lang="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Accesul la obiecte periculoase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Responsabiliatea institu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iilor 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Particularit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ile 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spunderii penale a minorilor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endParaRPr lang="en-US"/>
          </a:p>
          <a:p>
            <a:pPr indent="457200" algn="just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reptunghi 2"/>
          <p:cNvSpPr/>
          <p:nvPr/>
        </p:nvSpPr>
        <p:spPr>
          <a:xfrm>
            <a:off x="696036" y="250913"/>
            <a:ext cx="11013742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800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07000"/>
              </a:lnSpc>
              <a:buFont typeface="Times New Roman" panose="02020603050405020304" pitchFamily="18" charset="0"/>
              <a:buChar char="-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189230" y="251460"/>
            <a:ext cx="11791315" cy="65544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Din verific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ri: 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Colegii copilului au observat anterior faptul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acesta adusese un cu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it în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coal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i-au auzit inten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 de ”a-l omorî” pe coleg, f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informeze cadrele didactice;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Acesta a fost influen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at în ac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iunea sa de un personaj de desene animate, ”Dexter”, criminal în serie;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Niciun cadru didactic nu a fost prezent pe timpul pauzei între elevi, nu l-au observat pe acesta cu cu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itul în mân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înjunghiere elevul nu s-a îndreptat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tre un cadru didactic, ci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tre a p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si uniatea de înv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ăță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mânt, ulterior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tre clasa fratelui mai mare;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Victima are un comportament problematic în spa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iul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colar, avea nota sc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zut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 purtare la 8 pentru acte de violen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verbal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un caz de violen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fizic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agresându-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verbal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fizic uneori colegii;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Autorul avea nota sc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zut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 purtare la nota 9 pentru violen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verbal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manifest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ri necorespunz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toare pe timpul orelor de curs;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Cazul ridic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 întrebare esen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pentru profesioni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tii implica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în siguran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colar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ă: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cum ajungem de la un conflict între doi copii la o agresiune cu poten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ial letal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ce m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suri pot reduce riscul ca o asemenea situa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ie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 repete?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Pentru a 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spunde, trebuie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analiz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 cazul pe cinci planuri: psihologic, social, educa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ional, juridic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preventiv.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500417" y="484852"/>
            <a:ext cx="10972800" cy="4525962"/>
          </a:xfrm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o-RO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INTERVEN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DUP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INCIDENT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Minorul a fost preluat de DGASPC Arad 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plasta într-un centru de criz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 a benefiaciat de supraveghere 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sprijin specializat. Aceasta ilustreaz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faptul 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lipsa r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spunderii penale sub vârsta de 14 ani nu exclude interven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institu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iilor de protec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copilului.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minorii care au s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vâr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infrac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iuni dar care nu r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spund penal, pot fi luate m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suri de protec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 special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 intermediul DGASPC 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 instan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elor, conform Legii 272/2004.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Principalele m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suri legale aplicabile: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1.Supravegherea specializat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-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m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pin care copilul este supravegheat îndeaproape în mediul s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u, cu sprijinul familiei sau a unor servicii specializate. Se poate stabili cu acordul p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ilor prin Comisia pentru Protec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Copilului sau, în lipsa acordului, de c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 instan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de judecat</a:t>
            </a:r>
            <a:r>
              <a:rPr lang="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ă.</a:t>
            </a:r>
            <a:endParaRPr lang="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2.Plasamentul - poate fi dispus în regim de plasament familial (la familia extinsă/rude sau sustitutivă) ori într-un serviciu de tip rezidențial (centru de plasament), dacă mediul familial propriu prezintă riscuri sau nu asigură creșerea și educarea corespunzătoare.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3.Asistența de specialitate (psiholog/asistent social) - copilul va fi însoțit și asistat de un psiholog sau un asistent social desemnat de DGASPC în orice etapă a cercetării sau evaluării.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4.Verificarea și monitorizarea - măsurile dispuse sunt verificate periodic de către DGASPC pentru a urmări evoluția minorului și a adapta sprijinul necesar.</a:t>
            </a: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000" dirty="0" err="1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reptunghi 2"/>
          <p:cNvSpPr/>
          <p:nvPr/>
        </p:nvSpPr>
        <p:spPr>
          <a:xfrm>
            <a:off x="696036" y="250913"/>
            <a:ext cx="11013742" cy="9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800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07000"/>
              </a:lnSpc>
              <a:buFont typeface="Times New Roman" panose="02020603050405020304" pitchFamily="18" charset="0"/>
              <a:buChar char="-"/>
            </a:pP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03225" y="-407035"/>
            <a:ext cx="11620500" cy="1547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en-US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50825" y="139700"/>
            <a:ext cx="1162050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Cazul Vinga ne arat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cât de important este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trat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 cu seriozitate semnalele concrete de pericol,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construim mecanisme de comunicare func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ionale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nu consider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 educa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 preventiv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 simpl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formalitat. Nu putem presupune 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fiecare agresiune grav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poate fi anticipat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nu putem atribui automat responsabilitatea unei singure persoane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nici nu putem explica un asemenea comportamnet printr-o singur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cauz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ă.</a:t>
            </a:r>
            <a:endParaRPr lang="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Putem îns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crea un mediu în care elvii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tiu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semnaleze pericolul, adul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tiu cum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reac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ioneze, institu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iile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colaboreze, iar copiii beneficiaz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de educa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ie, limite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sprijin adecvat.</a:t>
            </a:r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Iar aceasta este leg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tura direct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cu tema conferin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ei: cultura, educa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ia juridic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ă,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empatia 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cooperarea nu pot elimina toate riscurile, dar pot construi o comunitate mai preg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tit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 recunoasc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ș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 s</a:t>
            </a:r>
            <a:r>
              <a:rPr lang="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le gestioneze.</a:t>
            </a: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4729</Words>
  <Application>WPS Presentation</Application>
  <PresentationFormat>Widescreen</PresentationFormat>
  <Paragraphs>65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47" baseType="lpstr">
      <vt:lpstr>Arial</vt:lpstr>
      <vt:lpstr>SimSun</vt:lpstr>
      <vt:lpstr>Wingdings</vt:lpstr>
      <vt:lpstr>Lucida Sans Unicode</vt:lpstr>
      <vt:lpstr>Wingdings 3</vt:lpstr>
      <vt:lpstr>Verdana</vt:lpstr>
      <vt:lpstr>Wingdings 2</vt:lpstr>
      <vt:lpstr>Wingdings 2</vt:lpstr>
      <vt:lpstr>Calibri</vt:lpstr>
      <vt:lpstr>Times New Roman</vt:lpstr>
      <vt:lpstr>Trebuchet MS</vt:lpstr>
      <vt:lpstr>Calibri</vt:lpstr>
      <vt:lpstr>Times New Roman</vt:lpstr>
      <vt:lpstr>Wingdings</vt:lpstr>
      <vt:lpstr>Constantia</vt:lpstr>
      <vt:lpstr>Microsoft YaHei</vt:lpstr>
      <vt:lpstr>Arial Unicode MS</vt:lpstr>
      <vt:lpstr>Bahnschrift Light Condensed</vt:lpstr>
      <vt:lpstr>Bahnschrift SemiCondensed</vt:lpstr>
      <vt:lpstr>Bodoni MT</vt:lpstr>
      <vt:lpstr>Calisto MT</vt:lpstr>
      <vt:lpstr>Comic Sans MS</vt:lpstr>
      <vt:lpstr>Courier New</vt:lpstr>
      <vt:lpstr>Eras Bold ITC</vt:lpstr>
      <vt:lpstr>Franklin Gothic Medium Cond</vt:lpstr>
      <vt:lpstr>Gill Sans MT</vt:lpstr>
      <vt:lpstr>Javanese Text</vt:lpstr>
      <vt:lpstr>Leelawadee UI Semilight</vt:lpstr>
      <vt:lpstr>Malgun Gothic</vt:lpstr>
      <vt:lpstr>Microsoft Himalaya</vt:lpstr>
      <vt:lpstr>Microsoft YaHei Light</vt:lpstr>
      <vt:lpstr>Niagara Engraved</vt:lpstr>
      <vt:lpstr>Niagara Solid</vt:lpstr>
      <vt:lpstr>Perpetua Titling MT</vt:lpstr>
      <vt:lpstr>Ravie</vt:lpstr>
      <vt:lpstr>Script MT Bold</vt:lpstr>
      <vt:lpstr>Segoe UI</vt:lpstr>
      <vt:lpstr>Segoe UI Emoji</vt:lpstr>
      <vt:lpstr>Sitka Subheading</vt:lpstr>
      <vt:lpstr>Trebuchet MS</vt:lpstr>
      <vt:lpstr>Tempus Sans ITC</vt:lpstr>
      <vt:lpstr>Concourse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sicoe corina HD</dc:creator>
  <cp:lastModifiedBy>Măriuca Amariei</cp:lastModifiedBy>
  <cp:revision>78</cp:revision>
  <cp:lastPrinted>2025-09-17T11:06:00Z</cp:lastPrinted>
  <dcterms:created xsi:type="dcterms:W3CDTF">2023-07-27T12:03:00Z</dcterms:created>
  <dcterms:modified xsi:type="dcterms:W3CDTF">2026-10-13T18:16:24Z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6759C800C9874387AF81C4FE8F63F6FC_12</vt:lpwstr>
  </property>
  <property fmtid="{D5CDD505-2E9C-101B-9397-08002B2CF9AE}" pid="3" name="KSOProductBuildVer">
    <vt:lpwstr>1033-12.1.0.29162</vt:lpwstr>
  </property>
</Properties>
</file>